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4791EF-28ED-41E5-A1B5-E62DD19D906E}">
          <p14:sldIdLst>
            <p14:sldId id="256"/>
            <p14:sldId id="257"/>
            <p14:sldId id="258"/>
            <p14:sldId id="259"/>
            <p14:sldId id="260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8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26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FEE98-AEB5-405A-B56E-306DCA8BC1E8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4E1AA-D619-474F-BCD1-BE75727B55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86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4E1AA-D619-474F-BCD1-BE75727B55D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4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95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35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2838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160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284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401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25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91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98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75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62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7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856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56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4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72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01792-C861-4923-ACAB-81F0B739542C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01B5BA2-7E96-48D9-811D-4182880A73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9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hyperlink" Target="https://cocodataset.org/#home" TargetMode="Externa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2.xml"/><Relationship Id="rId7" Type="http://schemas.openxmlformats.org/officeDocument/2006/relationships/image" Target="../media/image14.png"/><Relationship Id="rId2" Type="http://schemas.openxmlformats.org/officeDocument/2006/relationships/hyperlink" Target="https://universe.roboflow.com/person-xf2dz/person-detection-with-head-8aw41/browse?queryText=&amp;pageSize=50&amp;startingIndex=0&amp;browseQuery=true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microsoft.com/office/2007/relationships/media" Target="../media/media4.mp4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" Target="slide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9.png"/><Relationship Id="rId4" Type="http://schemas.openxmlformats.org/officeDocument/2006/relationships/video" Target="../media/media4.mp4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4.xml"/><Relationship Id="rId7" Type="http://schemas.openxmlformats.org/officeDocument/2006/relationships/slide" Target="slide10.xml"/><Relationship Id="rId12" Type="http://schemas.openxmlformats.org/officeDocument/2006/relationships/slide" Target="slide1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11" Type="http://schemas.openxmlformats.org/officeDocument/2006/relationships/slide" Target="slide18.xml"/><Relationship Id="rId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5.xml"/><Relationship Id="rId9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B7ED-89ED-992B-8D66-809F04F56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555753"/>
            <a:ext cx="8915399" cy="1131390"/>
          </a:xfrm>
        </p:spPr>
        <p:txBody>
          <a:bodyPr>
            <a:noAutofit/>
          </a:bodyPr>
          <a:lstStyle/>
          <a:p>
            <a:pPr algn="ctr"/>
            <a:r>
              <a:rPr lang="en-US" sz="32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Developing tool for detecting and counting </a:t>
            </a:r>
            <a:r>
              <a:rPr lang="en-US" sz="3200" i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unique people or characters </a:t>
            </a:r>
            <a:r>
              <a:rPr lang="en-US" sz="32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in a movie clip.</a:t>
            </a:r>
            <a:endParaRPr lang="en-I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6A7BD-3867-A18F-D04F-E4CAF71B6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6450" y="6302247"/>
            <a:ext cx="6223489" cy="597877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This work is done as part of IE 643 course project.</a:t>
            </a:r>
            <a:endParaRPr lang="en-I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D98AE7-72ED-BC21-A851-B4421A862D5C}"/>
              </a:ext>
            </a:extLst>
          </p:cNvPr>
          <p:cNvSpPr/>
          <p:nvPr/>
        </p:nvSpPr>
        <p:spPr>
          <a:xfrm>
            <a:off x="3131586" y="2719755"/>
            <a:ext cx="687992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Team Name - </a:t>
            </a:r>
            <a:r>
              <a:rPr lang="en-IN" sz="2400" b="1" i="0" dirty="0">
                <a:solidFill>
                  <a:srgbClr val="4C5A73"/>
                </a:solidFill>
                <a:effectLst/>
                <a:latin typeface="MV Boli" panose="02000500030200090000" pitchFamily="2" charset="0"/>
                <a:ea typeface="HP Simplified Hans" panose="020B0500000000000000" pitchFamily="34" charset="-122"/>
                <a:cs typeface="MV Boli" panose="02000500030200090000" pitchFamily="2" charset="0"/>
              </a:rPr>
              <a:t>Pixel Pioneers</a:t>
            </a:r>
          </a:p>
          <a:p>
            <a:endParaRPr lang="en-IN" sz="2400" b="0" i="0" dirty="0">
              <a:solidFill>
                <a:srgbClr val="4C5A73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Team Members: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	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Mariyala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Venkata Sai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Mukhesh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– 22b0972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	Trasula Umesh Karthikeya – 22b0913</a:t>
            </a:r>
          </a:p>
        </p:txBody>
      </p:sp>
    </p:spTree>
    <p:extLst>
      <p:ext uri="{BB962C8B-B14F-4D97-AF65-F5344CB8AC3E}">
        <p14:creationId xmlns:p14="http://schemas.microsoft.com/office/powerpoint/2010/main" val="113821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4B1EAE8-4727-3D57-A310-E4C5B1CA4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834" y="751132"/>
            <a:ext cx="8911687" cy="70462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Datasets - COCO Dataset </a:t>
            </a:r>
            <a:endParaRPr lang="en-IN" sz="2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4AD5E7-6680-3303-A356-7CF323AD2B73}"/>
              </a:ext>
            </a:extLst>
          </p:cNvPr>
          <p:cNvSpPr txBox="1">
            <a:spLocks/>
          </p:cNvSpPr>
          <p:nvPr/>
        </p:nvSpPr>
        <p:spPr>
          <a:xfrm>
            <a:off x="1289049" y="1562101"/>
            <a:ext cx="9783764" cy="30956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YOLO was trained on COCO Dataset</a:t>
            </a:r>
          </a:p>
          <a:p>
            <a:pPr lvl="1"/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  <a:hlinkClick r:id="rId2"/>
              </a:rPr>
              <a:t>COCO</a:t>
            </a:r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</a:rPr>
              <a:t> (Common Object in Context)</a:t>
            </a:r>
          </a:p>
          <a:p>
            <a:pPr lvl="1"/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</a:rPr>
              <a:t>Size – 123,387 images with 80 object categories and 886,284 object instances</a:t>
            </a:r>
          </a:p>
          <a:p>
            <a:pPr lvl="1"/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</a:rPr>
              <a:t>Has bounding boxes annotations for object detection, segmented masks for image segmentation tasks</a:t>
            </a:r>
          </a:p>
          <a:p>
            <a:pPr lvl="1"/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</a:rPr>
              <a:t>It has images where it contains wide range of object sizes, occlusions, and lighting conditions</a:t>
            </a:r>
          </a:p>
          <a:p>
            <a:pPr lvl="1"/>
            <a:endParaRPr lang="en-IN" sz="1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C991655-B18A-3766-A29D-495D6A17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30" y="4267202"/>
            <a:ext cx="2204857" cy="22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C588A64-FFE5-F9C3-7078-1349E0F5B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4503585"/>
            <a:ext cx="3343274" cy="22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1170F521-1EDA-26AB-56F6-E3628E85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200" y="4486275"/>
            <a:ext cx="3391437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Robo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66B51028-9CF3-69CC-4193-D5E336549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pic>
        <p:nvPicPr>
          <p:cNvPr id="20" name="Picture 8" descr="GitHub - nightrome/cocostuff: The ...">
            <a:extLst>
              <a:ext uri="{FF2B5EF4-FFF2-40B4-BE49-F238E27FC236}">
                <a16:creationId xmlns:a16="http://schemas.microsoft.com/office/drawing/2014/main" id="{C23CEDAC-E397-FEE5-111F-171DDC951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606" y="139157"/>
            <a:ext cx="4724399" cy="17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59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8599E-C843-71C3-0433-9EB84D9F7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7BF989A-A100-4D30-0DFA-D82D26B4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256" y="738606"/>
            <a:ext cx="8911687" cy="70462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Datasets - Custom Dataset </a:t>
            </a:r>
            <a:endParaRPr lang="en-IN" sz="2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076389-748B-28AB-30F8-D6E072BB2D52}"/>
              </a:ext>
            </a:extLst>
          </p:cNvPr>
          <p:cNvSpPr txBox="1">
            <a:spLocks/>
          </p:cNvSpPr>
          <p:nvPr/>
        </p:nvSpPr>
        <p:spPr>
          <a:xfrm>
            <a:off x="1251471" y="1399263"/>
            <a:ext cx="9783764" cy="30956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We fine tuned YOLO v11 model on a custom image dataset</a:t>
            </a:r>
          </a:p>
          <a:p>
            <a:pPr lvl="1"/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</a:rPr>
              <a:t>It can be accessed </a:t>
            </a:r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  <a:hlinkClick r:id="rId2"/>
              </a:rPr>
              <a:t>here</a:t>
            </a:r>
            <a:endParaRPr lang="en-IN" sz="18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1"/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</a:rPr>
              <a:t>Size – 5,822 images with 2 classes one for head other for person</a:t>
            </a:r>
          </a:p>
          <a:p>
            <a:pPr lvl="1"/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</a:rPr>
              <a:t>Has bounding boxes annotations for object detection</a:t>
            </a:r>
          </a:p>
          <a:p>
            <a:pPr lvl="1"/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</a:rPr>
              <a:t>It has images where it contains wide range of object sizes, occlusions, and lighting conditions</a:t>
            </a:r>
          </a:p>
          <a:p>
            <a:pPr lvl="1"/>
            <a:r>
              <a:rPr lang="en-IN" sz="1800" dirty="0">
                <a:latin typeface="MV Boli" panose="02000500030200090000" pitchFamily="2" charset="0"/>
                <a:cs typeface="MV Boli" panose="02000500030200090000" pitchFamily="2" charset="0"/>
              </a:rPr>
              <a:t>Since it mainly concentrates on humans it is highly useful for us</a:t>
            </a:r>
          </a:p>
        </p:txBody>
      </p:sp>
      <p:pic>
        <p:nvPicPr>
          <p:cNvPr id="19" name="Graphic 18" descr="Robot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4EFFFA9F-E06B-3D9E-B96B-CFDC85A53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9D001-9F22-1A69-BE43-049B1C71A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947" y="4080666"/>
            <a:ext cx="2648089" cy="2656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7EEA0-830A-2509-39D7-370C80C6F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8" y="4033626"/>
            <a:ext cx="2763174" cy="27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E48EF-398C-F7ED-2A87-D86D7558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73" y="4021686"/>
            <a:ext cx="2695720" cy="27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8FD6-E3B0-45A4-EC9F-46F86A9D1E75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Experiments</a:t>
            </a:r>
            <a:endParaRPr lang="en-IN" sz="2800" dirty="0"/>
          </a:p>
        </p:txBody>
      </p:sp>
      <p:pic>
        <p:nvPicPr>
          <p:cNvPr id="5" name="Graphic 4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BE8D61B-3C48-3D1B-CF93-3390F05F5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76F238-E1FA-9388-E6FE-D071CC424D6B}"/>
              </a:ext>
            </a:extLst>
          </p:cNvPr>
          <p:cNvSpPr txBox="1">
            <a:spLocks/>
          </p:cNvSpPr>
          <p:nvPr/>
        </p:nvSpPr>
        <p:spPr>
          <a:xfrm>
            <a:off x="1193962" y="3987187"/>
            <a:ext cx="9783764" cy="25061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MV Boli"/>
                <a:cs typeface="MV Boli"/>
              </a:rPr>
              <a:t>We compared Bot-sort and Deep-sort for tracking the detected persons.</a:t>
            </a:r>
          </a:p>
          <a:p>
            <a:r>
              <a:rPr lang="en-IN" sz="2000" dirty="0">
                <a:latin typeface="MV Boli"/>
                <a:cs typeface="MV Boli"/>
              </a:rPr>
              <a:t>We tested Bot-sort and Deep-sort on various types of videos like</a:t>
            </a:r>
          </a:p>
          <a:p>
            <a:pPr lvl="1"/>
            <a:r>
              <a:rPr lang="en-IN" sz="1800" dirty="0">
                <a:latin typeface="MV Boli"/>
                <a:cs typeface="MV Boli"/>
              </a:rPr>
              <a:t> Normal/General videos </a:t>
            </a:r>
          </a:p>
          <a:p>
            <a:pPr lvl="1"/>
            <a:r>
              <a:rPr lang="en-IN" sz="1800" dirty="0">
                <a:latin typeface="MV Boli"/>
                <a:cs typeface="MV Boli"/>
              </a:rPr>
              <a:t> Videos which include occlusions.</a:t>
            </a:r>
          </a:p>
          <a:p>
            <a:pPr lvl="1"/>
            <a:r>
              <a:rPr lang="en-IN" sz="1800" dirty="0">
                <a:latin typeface="MV Boli"/>
                <a:cs typeface="MV Boli"/>
              </a:rPr>
              <a:t> Videos where a person disappears and appears in the video after some time.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6043CE-FAB7-883D-11CF-61853848D182}"/>
              </a:ext>
            </a:extLst>
          </p:cNvPr>
          <p:cNvSpPr txBox="1">
            <a:spLocks/>
          </p:cNvSpPr>
          <p:nvPr/>
        </p:nvSpPr>
        <p:spPr>
          <a:xfrm>
            <a:off x="1193961" y="1312998"/>
            <a:ext cx="9783764" cy="23192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MV Boli"/>
                <a:cs typeface="MV Boli"/>
              </a:rPr>
              <a:t>We fine-tuned the YOLOV11 model to detect the persons better.</a:t>
            </a:r>
          </a:p>
          <a:p>
            <a:r>
              <a:rPr lang="en-IN" sz="2000" dirty="0">
                <a:latin typeface="MV Boli"/>
                <a:cs typeface="MV Boli"/>
              </a:rPr>
              <a:t>This is the process of the fine-tuning we followed :-</a:t>
            </a:r>
          </a:p>
          <a:p>
            <a:pPr lvl="1"/>
            <a:r>
              <a:rPr lang="en-IN" sz="1800" dirty="0">
                <a:latin typeface="MV Boli"/>
                <a:cs typeface="MV Boli"/>
              </a:rPr>
              <a:t> Collected a custom Dataset containing only people</a:t>
            </a:r>
          </a:p>
          <a:p>
            <a:pPr lvl="1"/>
            <a:r>
              <a:rPr lang="en-IN" sz="1800" dirty="0">
                <a:latin typeface="MV Boli"/>
                <a:cs typeface="MV Boli"/>
              </a:rPr>
              <a:t> We fixed the weights of all the layers except the last layer.</a:t>
            </a:r>
          </a:p>
          <a:p>
            <a:pPr lvl="1"/>
            <a:r>
              <a:rPr lang="en-IN" sz="1800" dirty="0">
                <a:latin typeface="MV Boli"/>
                <a:cs typeface="MV Boli"/>
              </a:rPr>
              <a:t> We Updated the weights of the last layer by training the model using the custom Dataset.</a:t>
            </a:r>
          </a:p>
        </p:txBody>
      </p:sp>
    </p:spTree>
    <p:extLst>
      <p:ext uri="{BB962C8B-B14F-4D97-AF65-F5344CB8AC3E}">
        <p14:creationId xmlns:p14="http://schemas.microsoft.com/office/powerpoint/2010/main" val="214200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14A8-4ADC-5077-D33A-FF0661F1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2D28-5BAA-BB9C-9A8B-0656704683FC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>
                <a:latin typeface="MV Boli" panose="02000500030200090000" pitchFamily="2" charset="0"/>
                <a:cs typeface="MV Boli" panose="02000500030200090000" pitchFamily="2" charset="0"/>
              </a:rPr>
              <a:t>Results</a:t>
            </a:r>
            <a:endParaRPr lang="en-IN" sz="2800"/>
          </a:p>
        </p:txBody>
      </p:sp>
      <p:pic>
        <p:nvPicPr>
          <p:cNvPr id="5" name="Graphic 4" descr="Robot with solid fill">
            <a:hlinkClick r:id="" action="ppaction://noaction"/>
            <a:extLst>
              <a:ext uri="{FF2B5EF4-FFF2-40B4-BE49-F238E27FC236}">
                <a16:creationId xmlns:a16="http://schemas.microsoft.com/office/drawing/2014/main" id="{08E8C335-0268-5AEF-13D6-1DD82DC59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55D7D-1F4C-21C3-D98D-280626705ECE}"/>
              </a:ext>
            </a:extLst>
          </p:cNvPr>
          <p:cNvSpPr txBox="1">
            <a:spLocks/>
          </p:cNvSpPr>
          <p:nvPr/>
        </p:nvSpPr>
        <p:spPr>
          <a:xfrm>
            <a:off x="1251471" y="1442395"/>
            <a:ext cx="9783764" cy="4698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MV Boli"/>
                <a:cs typeface="MV Boli"/>
              </a:rPr>
              <a:t>Let's examine the results of fine-tuning.</a:t>
            </a:r>
          </a:p>
        </p:txBody>
      </p:sp>
      <p:pic>
        <p:nvPicPr>
          <p:cNvPr id="7" name="Picture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B3163CD4-1537-6F65-C9CF-85AC9838E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62" y="1923263"/>
            <a:ext cx="4577698" cy="3469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536C1-74A6-8BA8-CA2C-A3AA9179D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083" y="2107907"/>
            <a:ext cx="5164667" cy="2652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AD0496-3A38-48A4-7E2B-0CD1CE59F35A}"/>
              </a:ext>
            </a:extLst>
          </p:cNvPr>
          <p:cNvSpPr txBox="1"/>
          <p:nvPr/>
        </p:nvSpPr>
        <p:spPr>
          <a:xfrm>
            <a:off x="7088254" y="5105452"/>
            <a:ext cx="43078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After fine-tuning in the graphs we can see that loss for validation set is </a:t>
            </a:r>
            <a:r>
              <a:rPr lang="en-US" dirty="0" err="1">
                <a:latin typeface="MV Boli"/>
                <a:cs typeface="MV Boli"/>
              </a:rPr>
              <a:t>continiously</a:t>
            </a:r>
            <a:r>
              <a:rPr lang="en-US" dirty="0">
                <a:latin typeface="MV Boli"/>
                <a:cs typeface="MV Boli"/>
              </a:rPr>
              <a:t> decreasing and the map value is increasing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ABC19-8A3E-52D5-0170-31C78CDB5C53}"/>
              </a:ext>
            </a:extLst>
          </p:cNvPr>
          <p:cNvSpPr txBox="1"/>
          <p:nvPr/>
        </p:nvSpPr>
        <p:spPr>
          <a:xfrm>
            <a:off x="977876" y="5493639"/>
            <a:ext cx="39915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After fine-tuning we can also see in the confusion matrix the accuracy for detecting persons is 92 % accuracy. </a:t>
            </a:r>
          </a:p>
        </p:txBody>
      </p:sp>
    </p:spTree>
    <p:extLst>
      <p:ext uri="{BB962C8B-B14F-4D97-AF65-F5344CB8AC3E}">
        <p14:creationId xmlns:p14="http://schemas.microsoft.com/office/powerpoint/2010/main" val="365982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0884-8FD0-7A79-F113-5B880168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C9689C-A9ED-3645-8731-CB295B0D9786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Results</a:t>
            </a:r>
            <a:endParaRPr lang="en-IN" sz="2800" dirty="0"/>
          </a:p>
        </p:txBody>
      </p:sp>
      <p:pic>
        <p:nvPicPr>
          <p:cNvPr id="4" name="Graphic 3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EDBC69E-6931-D59B-10D2-7581BF9CE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76623-68A9-FF81-CFC1-577D875BF10D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>
                <a:latin typeface="MV Boli" panose="02000500030200090000" pitchFamily="2" charset="0"/>
                <a:cs typeface="MV Boli" panose="02000500030200090000" pitchFamily="2" charset="0"/>
              </a:rPr>
              <a:t>Results</a:t>
            </a:r>
            <a:endParaRPr lang="en-IN" sz="2800"/>
          </a:p>
        </p:txBody>
      </p:sp>
      <p:pic>
        <p:nvPicPr>
          <p:cNvPr id="5" name="Graphic 4" descr="Robot with solid fill">
            <a:hlinkClick r:id="" action="ppaction://noaction"/>
            <a:extLst>
              <a:ext uri="{FF2B5EF4-FFF2-40B4-BE49-F238E27FC236}">
                <a16:creationId xmlns:a16="http://schemas.microsoft.com/office/drawing/2014/main" id="{7A959A0C-67F3-35CC-9596-35B1079B7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671B77-3617-1F99-76E8-6C741FF1529A}"/>
              </a:ext>
            </a:extLst>
          </p:cNvPr>
          <p:cNvSpPr txBox="1">
            <a:spLocks/>
          </p:cNvSpPr>
          <p:nvPr/>
        </p:nvSpPr>
        <p:spPr>
          <a:xfrm>
            <a:off x="1251471" y="1442395"/>
            <a:ext cx="9783764" cy="4698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MV Boli"/>
                <a:cs typeface="MV Boli"/>
              </a:rPr>
              <a:t>Let's examine the results of fine-tuning.</a:t>
            </a:r>
          </a:p>
        </p:txBody>
      </p:sp>
      <p:pic>
        <p:nvPicPr>
          <p:cNvPr id="7" name="Picture 6" descr="A group of people walking on a snowy area&#10;&#10;Description automatically generated">
            <a:extLst>
              <a:ext uri="{FF2B5EF4-FFF2-40B4-BE49-F238E27FC236}">
                <a16:creationId xmlns:a16="http://schemas.microsoft.com/office/drawing/2014/main" id="{45293B58-CC5F-97DC-AF94-001592D9B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31" y="1915328"/>
            <a:ext cx="4471464" cy="2482035"/>
          </a:xfrm>
          <a:prstGeom prst="rect">
            <a:avLst/>
          </a:prstGeom>
        </p:spPr>
      </p:pic>
      <p:pic>
        <p:nvPicPr>
          <p:cNvPr id="8" name="Picture 7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C1CEDE22-E268-029B-12D7-C4BF75D215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99" y="1912417"/>
            <a:ext cx="4480582" cy="2480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809B4-BE99-A1AF-CE5B-4BF6C3A54CF5}"/>
              </a:ext>
            </a:extLst>
          </p:cNvPr>
          <p:cNvSpPr txBox="1"/>
          <p:nvPr/>
        </p:nvSpPr>
        <p:spPr>
          <a:xfrm>
            <a:off x="1996057" y="4524607"/>
            <a:ext cx="2568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Before fine-tuning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131DC-2A0C-0816-1A31-13E6100C85EB}"/>
              </a:ext>
            </a:extLst>
          </p:cNvPr>
          <p:cNvSpPr txBox="1"/>
          <p:nvPr/>
        </p:nvSpPr>
        <p:spPr>
          <a:xfrm>
            <a:off x="8350848" y="4524607"/>
            <a:ext cx="2568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After fine-tuning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0E731B-5074-DC2A-CC07-DFA063E5F8BB}"/>
              </a:ext>
            </a:extLst>
          </p:cNvPr>
          <p:cNvSpPr txBox="1"/>
          <p:nvPr/>
        </p:nvSpPr>
        <p:spPr>
          <a:xfrm>
            <a:off x="1650999" y="5037666"/>
            <a:ext cx="95673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You can clearly see before fine-tuning many persons were not detected like the persons in the group while they were successfully detected by the model after fine-tuning.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0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B2965-9307-C17D-6174-5BA25959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3BD742-333D-51E7-A88F-056A265117D2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Results</a:t>
            </a:r>
            <a:endParaRPr lang="en-IN" sz="2800" dirty="0"/>
          </a:p>
        </p:txBody>
      </p:sp>
      <p:pic>
        <p:nvPicPr>
          <p:cNvPr id="4" name="Graphic 3" descr="Robo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7BFA3178-B795-C77F-886F-0A2AAA1E2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E61186-BC00-CA64-339C-68F9BF2CB720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>
                <a:latin typeface="MV Boli" panose="02000500030200090000" pitchFamily="2" charset="0"/>
                <a:cs typeface="MV Boli" panose="02000500030200090000" pitchFamily="2" charset="0"/>
              </a:rPr>
              <a:t>Results</a:t>
            </a:r>
            <a:endParaRPr lang="en-IN" sz="2800"/>
          </a:p>
        </p:txBody>
      </p:sp>
      <p:pic>
        <p:nvPicPr>
          <p:cNvPr id="5" name="Graphic 4" descr="Robo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155DEB80-6BF1-5597-B415-A00C9B3FC4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274C15-6C70-8D7D-A1A3-746A3A1FEF92}"/>
              </a:ext>
            </a:extLst>
          </p:cNvPr>
          <p:cNvSpPr txBox="1">
            <a:spLocks/>
          </p:cNvSpPr>
          <p:nvPr/>
        </p:nvSpPr>
        <p:spPr>
          <a:xfrm>
            <a:off x="1251471" y="1442395"/>
            <a:ext cx="9783764" cy="12750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MV Boli"/>
                <a:cs typeface="MV Boli"/>
              </a:rPr>
              <a:t>Let's examine the results of Deep-sort vs Bot-sort .</a:t>
            </a:r>
            <a:endParaRPr lang="en-US" dirty="0"/>
          </a:p>
          <a:p>
            <a:pPr lvl="1"/>
            <a:r>
              <a:rPr lang="en-IN" sz="1800" dirty="0">
                <a:latin typeface="MV Boli"/>
                <a:cs typeface="MV Boli"/>
              </a:rPr>
              <a:t> For Normal/General Models both trackers are doing a very good job.</a:t>
            </a:r>
          </a:p>
          <a:p>
            <a:pPr lvl="1"/>
            <a:r>
              <a:rPr lang="en-IN" sz="1800" dirty="0">
                <a:latin typeface="MV Boli"/>
                <a:cs typeface="MV Boli"/>
              </a:rPr>
              <a:t> For Occlusions Deep-Sort is doing a better job compared to Bot-sort.</a:t>
            </a:r>
          </a:p>
        </p:txBody>
      </p:sp>
      <p:pic>
        <p:nvPicPr>
          <p:cNvPr id="7" name="1">
            <a:hlinkClick r:id="" action="ppaction://media"/>
            <a:extLst>
              <a:ext uri="{FF2B5EF4-FFF2-40B4-BE49-F238E27FC236}">
                <a16:creationId xmlns:a16="http://schemas.microsoft.com/office/drawing/2014/main" id="{FEB4F0A9-41CB-098C-60DE-B36DAEDCB6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9644" y="2901243"/>
            <a:ext cx="3657601" cy="2085624"/>
          </a:xfrm>
          <a:prstGeom prst="rect">
            <a:avLst/>
          </a:prstGeom>
        </p:spPr>
      </p:pic>
      <p:pic>
        <p:nvPicPr>
          <p:cNvPr id="8" name="1">
            <a:hlinkClick r:id="" action="ppaction://media"/>
            <a:extLst>
              <a:ext uri="{FF2B5EF4-FFF2-40B4-BE49-F238E27FC236}">
                <a16:creationId xmlns:a16="http://schemas.microsoft.com/office/drawing/2014/main" id="{26050949-F3A1-FA54-EF9B-ABFC5AEE7B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78977" y="2901244"/>
            <a:ext cx="3657601" cy="2085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2316F-53E6-FAE2-28A1-3FCEC75CCBB4}"/>
              </a:ext>
            </a:extLst>
          </p:cNvPr>
          <p:cNvSpPr txBox="1"/>
          <p:nvPr/>
        </p:nvSpPr>
        <p:spPr>
          <a:xfrm>
            <a:off x="2497666" y="5178778"/>
            <a:ext cx="1735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Deep-Sort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B659C-AA10-031D-3EEC-BF47B4AE40AB}"/>
              </a:ext>
            </a:extLst>
          </p:cNvPr>
          <p:cNvSpPr txBox="1"/>
          <p:nvPr/>
        </p:nvSpPr>
        <p:spPr>
          <a:xfrm>
            <a:off x="7746999" y="5178778"/>
            <a:ext cx="1735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Bot-Sort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35D0D-EDA6-6852-0BEB-758E4CD7368E}"/>
              </a:ext>
            </a:extLst>
          </p:cNvPr>
          <p:cNvSpPr txBox="1"/>
          <p:nvPr/>
        </p:nvSpPr>
        <p:spPr>
          <a:xfrm>
            <a:off x="1650999" y="5545666"/>
            <a:ext cx="87912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As we can clearly see in the bot sort video when a person entered he gets an ID that is already assigned to other person, but this is not the case in deep-sort Where the new person gets a new id and even when he gets occluded by other person his ID remains same. </a:t>
            </a:r>
          </a:p>
        </p:txBody>
      </p:sp>
    </p:spTree>
    <p:extLst>
      <p:ext uri="{BB962C8B-B14F-4D97-AF65-F5344CB8AC3E}">
        <p14:creationId xmlns:p14="http://schemas.microsoft.com/office/powerpoint/2010/main" val="31640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394C-1C5C-52D0-D218-F2B634BE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4D77-AB22-4763-A6A5-15F9EDBAEC98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>
                <a:latin typeface="MV Boli" panose="02000500030200090000" pitchFamily="2" charset="0"/>
                <a:cs typeface="MV Boli" panose="02000500030200090000" pitchFamily="2" charset="0"/>
              </a:rPr>
              <a:t>Results</a:t>
            </a:r>
            <a:endParaRPr lang="en-IN" sz="2800"/>
          </a:p>
        </p:txBody>
      </p:sp>
      <p:pic>
        <p:nvPicPr>
          <p:cNvPr id="5" name="Graphic 4" descr="Robo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E84957D3-345D-66A9-5FCC-B3EF730D1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304682-2FCE-09B3-31D9-F1CD2A99C07D}"/>
              </a:ext>
            </a:extLst>
          </p:cNvPr>
          <p:cNvSpPr txBox="1">
            <a:spLocks/>
          </p:cNvSpPr>
          <p:nvPr/>
        </p:nvSpPr>
        <p:spPr>
          <a:xfrm>
            <a:off x="1193962" y="1241112"/>
            <a:ext cx="9783764" cy="25546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MV Boli"/>
                <a:cs typeface="MV Boli"/>
              </a:rPr>
              <a:t>Let's examine the results in the cases where a person goes out of the frame and then enters after some time.</a:t>
            </a:r>
            <a:endParaRPr lang="en-US" dirty="0"/>
          </a:p>
          <a:p>
            <a:pPr lvl="1"/>
            <a:r>
              <a:rPr lang="en-IN" sz="1800" dirty="0">
                <a:latin typeface="MV Boli"/>
                <a:cs typeface="MV Boli"/>
              </a:rPr>
              <a:t> In these cases Deep-sort is very helpful as it can be easily integrated with re-identification model.</a:t>
            </a:r>
          </a:p>
          <a:p>
            <a:pPr lvl="1"/>
            <a:r>
              <a:rPr lang="en-IN" sz="1800" dirty="0">
                <a:latin typeface="MV Boli"/>
                <a:cs typeface="MV Boli"/>
              </a:rPr>
              <a:t>But there is a trad-off included with the </a:t>
            </a:r>
            <a:r>
              <a:rPr lang="en-IN" sz="1800" dirty="0" err="1">
                <a:latin typeface="MV Boli"/>
                <a:cs typeface="MV Boli"/>
              </a:rPr>
              <a:t>max_age</a:t>
            </a:r>
            <a:r>
              <a:rPr lang="en-IN" sz="1800" dirty="0">
                <a:latin typeface="MV Boli"/>
                <a:cs typeface="MV Boli"/>
              </a:rPr>
              <a:t> parameter.</a:t>
            </a:r>
          </a:p>
          <a:p>
            <a:pPr lvl="1"/>
            <a:r>
              <a:rPr lang="en-IN" sz="1800" dirty="0">
                <a:latin typeface="MV Boli"/>
                <a:cs typeface="MV Boli"/>
              </a:rPr>
              <a:t>If </a:t>
            </a:r>
            <a:r>
              <a:rPr lang="en-IN" sz="1800" dirty="0" err="1">
                <a:latin typeface="MV Boli"/>
                <a:cs typeface="MV Boli"/>
              </a:rPr>
              <a:t>max_age</a:t>
            </a:r>
            <a:r>
              <a:rPr lang="en-IN" sz="1800" dirty="0">
                <a:latin typeface="MV Boli"/>
                <a:cs typeface="MV Boli"/>
              </a:rPr>
              <a:t> is more re-identification works properly but we get some unnecessary tracks. </a:t>
            </a:r>
          </a:p>
        </p:txBody>
      </p:sp>
      <p:pic>
        <p:nvPicPr>
          <p:cNvPr id="7" name="1_200">
            <a:hlinkClick r:id="" action="ppaction://media"/>
            <a:extLst>
              <a:ext uri="{FF2B5EF4-FFF2-40B4-BE49-F238E27FC236}">
                <a16:creationId xmlns:a16="http://schemas.microsoft.com/office/drawing/2014/main" id="{BFA66EB0-34A4-A1AC-BF1D-74EBAF9308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37522" y="3661913"/>
            <a:ext cx="1726691" cy="3099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43D55-76C1-8D09-0337-6A8C1FA15AF3}"/>
              </a:ext>
            </a:extLst>
          </p:cNvPr>
          <p:cNvSpPr txBox="1"/>
          <p:nvPr/>
        </p:nvSpPr>
        <p:spPr>
          <a:xfrm>
            <a:off x="3502484" y="3667025"/>
            <a:ext cx="62794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Clearly in the left side Video the ID of the person remains same even when he goes out and enters as </a:t>
            </a:r>
            <a:r>
              <a:rPr lang="en-US" dirty="0" err="1">
                <a:latin typeface="MV Boli"/>
                <a:cs typeface="MV Boli"/>
              </a:rPr>
              <a:t>max_age</a:t>
            </a:r>
            <a:r>
              <a:rPr lang="en-US" dirty="0">
                <a:latin typeface="MV Boli"/>
                <a:cs typeface="MV Boli"/>
              </a:rPr>
              <a:t> is set to 200 and it fails in case of 50.</a:t>
            </a:r>
            <a:endParaRPr lang="en-US" dirty="0"/>
          </a:p>
        </p:txBody>
      </p:sp>
      <p:pic>
        <p:nvPicPr>
          <p:cNvPr id="9" name="body2">
            <a:hlinkClick r:id="" action="ppaction://media"/>
            <a:extLst>
              <a:ext uri="{FF2B5EF4-FFF2-40B4-BE49-F238E27FC236}">
                <a16:creationId xmlns:a16="http://schemas.microsoft.com/office/drawing/2014/main" id="{0F95112A-6E09-4B67-ABA4-472D772D9A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05955" y="4495800"/>
            <a:ext cx="4088921" cy="2366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72921-CA91-D5A5-CA3C-84B39EF8D740}"/>
              </a:ext>
            </a:extLst>
          </p:cNvPr>
          <p:cNvSpPr txBox="1"/>
          <p:nvPr/>
        </p:nvSpPr>
        <p:spPr>
          <a:xfrm>
            <a:off x="3768731" y="4840111"/>
            <a:ext cx="407970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V Boli"/>
                <a:cs typeface="MV Boli"/>
              </a:rPr>
              <a:t>In the right side video it has </a:t>
            </a:r>
            <a:r>
              <a:rPr lang="en-US" dirty="0">
                <a:latin typeface="MV Boli"/>
                <a:ea typeface="+mn-lt"/>
                <a:cs typeface="+mn-lt"/>
              </a:rPr>
              <a:t>unnecessary</a:t>
            </a:r>
            <a:r>
              <a:rPr lang="en-US" dirty="0">
                <a:latin typeface="MV Boli"/>
                <a:cs typeface="MV Boli"/>
              </a:rPr>
              <a:t> boxes as </a:t>
            </a:r>
            <a:r>
              <a:rPr lang="en-US" dirty="0" err="1">
                <a:latin typeface="MV Boli"/>
                <a:cs typeface="MV Boli"/>
              </a:rPr>
              <a:t>max_age</a:t>
            </a:r>
            <a:r>
              <a:rPr lang="en-US" dirty="0">
                <a:latin typeface="MV Boli"/>
                <a:cs typeface="MV Boli"/>
              </a:rPr>
              <a:t> is set to a high value but if it is set as 50 it doesn't give those boxes.</a:t>
            </a:r>
          </a:p>
          <a:p>
            <a:r>
              <a:rPr lang="en-US" dirty="0">
                <a:latin typeface="MV Boli"/>
                <a:cs typeface="MV Boli"/>
              </a:rPr>
              <a:t>SO this is the tradeoff.</a:t>
            </a:r>
          </a:p>
        </p:txBody>
      </p:sp>
    </p:spTree>
    <p:extLst>
      <p:ext uri="{BB962C8B-B14F-4D97-AF65-F5344CB8AC3E}">
        <p14:creationId xmlns:p14="http://schemas.microsoft.com/office/powerpoint/2010/main" val="15817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793B7-4830-4751-94B6-6AEBCD9F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B2C6D0-069F-B8CB-DE84-4421034608AC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Conclusion</a:t>
            </a:r>
            <a:endParaRPr lang="en-IN" sz="2800" dirty="0"/>
          </a:p>
        </p:txBody>
      </p:sp>
      <p:pic>
        <p:nvPicPr>
          <p:cNvPr id="4" name="Graphic 3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E662891-33EF-33ED-8D7E-AAA7F2ABE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82317EC-030E-8D81-36D2-4DCE3F61656D}"/>
              </a:ext>
            </a:extLst>
          </p:cNvPr>
          <p:cNvSpPr txBox="1">
            <a:spLocks/>
          </p:cNvSpPr>
          <p:nvPr/>
        </p:nvSpPr>
        <p:spPr>
          <a:xfrm>
            <a:off x="951978" y="1399263"/>
            <a:ext cx="10308921" cy="5264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We divided the whole problem statement into two parts detection and tracking</a:t>
            </a:r>
          </a:p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For detection we tried two pre-trained models </a:t>
            </a:r>
            <a:r>
              <a:rPr lang="en-IN" sz="2000" dirty="0" err="1">
                <a:latin typeface="MV Boli" panose="02000500030200090000" pitchFamily="2" charset="0"/>
                <a:cs typeface="MV Boli" panose="02000500030200090000" pitchFamily="2" charset="0"/>
              </a:rPr>
              <a:t>Detectron</a:t>
            </a:r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 and YOLO</a:t>
            </a:r>
          </a:p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Decided to use YOLO due to it’s high accuracy and efficiency</a:t>
            </a:r>
          </a:p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We didn’t use LSTM for tracking objects due to high computational cost</a:t>
            </a:r>
          </a:p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We used tracking algorithms like BOT SORT and DEEP SORT to track objects in a video since it is computationally more efficient and accurate</a:t>
            </a:r>
          </a:p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Using DEEP SORT we can also handle the case of re identification of a person </a:t>
            </a:r>
            <a:r>
              <a:rPr lang="en-IN" sz="2000" dirty="0" err="1">
                <a:latin typeface="MV Boli" panose="02000500030200090000" pitchFamily="2" charset="0"/>
                <a:cs typeface="MV Boli" panose="02000500030200090000" pitchFamily="2" charset="0"/>
              </a:rPr>
              <a:t>i.e</a:t>
            </a:r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, if the same person appears, disappears and then re-appears in the video</a:t>
            </a:r>
          </a:p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Still we are left with some challenges like 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Wrong predictions by Deep sort due to rapid movement in camera When there is rapid movement the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kalman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filter is giving the predictions of a track wrongly as it is considering the speed of the camera</a:t>
            </a:r>
          </a:p>
          <a:p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Head detection vs body detection in some cases head detection works good in other cases body detection works well, we couldn’t automate this part.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06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CA7A9-D571-9C4D-567C-A6EBF1214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235F7E-93CC-4987-A4D9-7AD2B876D8EB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Novelty Assessment</a:t>
            </a:r>
            <a:endParaRPr lang="en-IN" dirty="0"/>
          </a:p>
        </p:txBody>
      </p:sp>
      <p:pic>
        <p:nvPicPr>
          <p:cNvPr id="4" name="Graphic 3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F72C537-37E3-E5DB-6966-5D26865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4B07F1-343B-8E5B-61CD-E1F3E2CAF144}"/>
              </a:ext>
            </a:extLst>
          </p:cNvPr>
          <p:cNvSpPr txBox="1">
            <a:spLocks/>
          </p:cNvSpPr>
          <p:nvPr/>
        </p:nvSpPr>
        <p:spPr>
          <a:xfrm>
            <a:off x="601248" y="1862726"/>
            <a:ext cx="10659651" cy="20078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MV Boli" panose="02000500030200090000" pitchFamily="2" charset="0"/>
                <a:cs typeface="MV Boli" panose="02000500030200090000" pitchFamily="2" charset="0"/>
              </a:rPr>
              <a:t>For the novelty assessment part we are currently planning to do the following tasks</a:t>
            </a:r>
          </a:p>
          <a:p>
            <a:pPr lvl="1"/>
            <a:r>
              <a:rPr lang="en-IN" sz="2200" dirty="0">
                <a:latin typeface="MV Boli" panose="02000500030200090000" pitchFamily="2" charset="0"/>
                <a:cs typeface="MV Boli" panose="02000500030200090000" pitchFamily="2" charset="0"/>
              </a:rPr>
              <a:t>To display the path travelled by the person or character in the video</a:t>
            </a:r>
          </a:p>
          <a:p>
            <a:pPr lvl="1"/>
            <a:r>
              <a:rPr lang="en-IN" sz="2200" dirty="0">
                <a:latin typeface="MV Boli" panose="02000500030200090000" pitchFamily="2" charset="0"/>
                <a:cs typeface="MV Boli" panose="02000500030200090000" pitchFamily="2" charset="0"/>
              </a:rPr>
              <a:t>To detect the action performed by the person or character in the video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E36299-7DBA-40D5-4AA9-02489E32B58E}"/>
              </a:ext>
            </a:extLst>
          </p:cNvPr>
          <p:cNvSpPr txBox="1">
            <a:spLocks/>
          </p:cNvSpPr>
          <p:nvPr/>
        </p:nvSpPr>
        <p:spPr>
          <a:xfrm>
            <a:off x="478076" y="3756244"/>
            <a:ext cx="10659651" cy="26570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MV Boli" panose="02000500030200090000" pitchFamily="2" charset="0"/>
                <a:cs typeface="MV Boli" panose="02000500030200090000" pitchFamily="2" charset="0"/>
              </a:rPr>
              <a:t>Still we didn’t explore much into this part, we might change this if the task we are currently proposing is hard to implement</a:t>
            </a:r>
          </a:p>
          <a:p>
            <a:r>
              <a:rPr lang="en-IN" sz="2400" dirty="0">
                <a:latin typeface="MV Boli" panose="02000500030200090000" pitchFamily="2" charset="0"/>
                <a:cs typeface="MV Boli" panose="02000500030200090000" pitchFamily="2" charset="0"/>
              </a:rPr>
              <a:t>Since both the above tasks require tracking in between the frames which we are currently doing, hence we are assuming that this is possible to do</a:t>
            </a:r>
            <a:endParaRPr lang="en-IN" sz="2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87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D405-985C-AAFE-7693-7C6929561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4D5F181-5A2F-3622-7238-DE3F0F19D7AA}"/>
              </a:ext>
            </a:extLst>
          </p:cNvPr>
          <p:cNvSpPr txBox="1">
            <a:spLocks/>
          </p:cNvSpPr>
          <p:nvPr/>
        </p:nvSpPr>
        <p:spPr>
          <a:xfrm>
            <a:off x="1526256" y="738606"/>
            <a:ext cx="8911687" cy="704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References </a:t>
            </a:r>
            <a:endParaRPr lang="en-IN" sz="2800" dirty="0"/>
          </a:p>
        </p:txBody>
      </p:sp>
      <p:pic>
        <p:nvPicPr>
          <p:cNvPr id="4" name="Graphic 3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F01A7BF-424A-4E44-8122-F33936878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937AFD-C3DE-313E-4C5A-E8F3E4DE198E}"/>
              </a:ext>
            </a:extLst>
          </p:cNvPr>
          <p:cNvSpPr txBox="1"/>
          <p:nvPr/>
        </p:nvSpPr>
        <p:spPr>
          <a:xfrm>
            <a:off x="851770" y="1390389"/>
            <a:ext cx="112149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[1] </a:t>
            </a:r>
            <a:r>
              <a:rPr lang="en-IN" dirty="0" err="1"/>
              <a:t>Minghai</a:t>
            </a:r>
            <a:r>
              <a:rPr lang="en-IN" dirty="0"/>
              <a:t> Chen, </a:t>
            </a:r>
            <a:r>
              <a:rPr lang="en-IN" dirty="0" err="1"/>
              <a:t>Guiguang</a:t>
            </a:r>
            <a:r>
              <a:rPr lang="en-IN" dirty="0"/>
              <a:t> Ding, </a:t>
            </a:r>
            <a:r>
              <a:rPr lang="en-IN" dirty="0" err="1"/>
              <a:t>Sicheng</a:t>
            </a:r>
            <a:r>
              <a:rPr lang="en-IN" dirty="0"/>
              <a:t> Zhao, Hui Chen, </a:t>
            </a:r>
            <a:r>
              <a:rPr lang="en-IN" dirty="0" err="1"/>
              <a:t>Jungong</a:t>
            </a:r>
            <a:r>
              <a:rPr lang="en-IN" dirty="0"/>
              <a:t> Han, and Qiang Liu. Reference based </a:t>
            </a:r>
            <a:r>
              <a:rPr lang="en-IN" dirty="0" err="1"/>
              <a:t>lstm</a:t>
            </a:r>
            <a:r>
              <a:rPr lang="en-IN" dirty="0"/>
              <a:t> for image captioning. 2017. </a:t>
            </a:r>
          </a:p>
          <a:p>
            <a:r>
              <a:rPr lang="en-IN" dirty="0"/>
              <a:t>[2] M. Everingham and A. Zisserman. Identifying individuals in video by combining ’generative’ and discriminative head models. 2005. </a:t>
            </a:r>
          </a:p>
          <a:p>
            <a:r>
              <a:rPr lang="en-IN" dirty="0"/>
              <a:t>[3] </a:t>
            </a:r>
            <a:r>
              <a:rPr lang="en-IN" dirty="0" err="1"/>
              <a:t>Rahima</a:t>
            </a:r>
            <a:r>
              <a:rPr lang="en-IN" dirty="0"/>
              <a:t> Khanam and Muhammad Hussain. Yolov11: An overview of the key architectural enhancements. 2024. </a:t>
            </a:r>
          </a:p>
          <a:p>
            <a:r>
              <a:rPr lang="en-IN" dirty="0"/>
              <a:t>[4] </a:t>
            </a:r>
            <a:r>
              <a:rPr lang="en-IN" dirty="0" err="1"/>
              <a:t>Jingwen</a:t>
            </a:r>
            <a:r>
              <a:rPr lang="en-IN" dirty="0"/>
              <a:t> Li, Lei Huang, and Changping Liu. Tracking of humans in video stream using </a:t>
            </a:r>
            <a:r>
              <a:rPr lang="en-IN" dirty="0" err="1"/>
              <a:t>lstm</a:t>
            </a:r>
            <a:r>
              <a:rPr lang="en-IN" dirty="0"/>
              <a:t> recurrent neural network. 2011. </a:t>
            </a:r>
          </a:p>
          <a:p>
            <a:r>
              <a:rPr lang="en-IN" dirty="0"/>
              <a:t>[5] </a:t>
            </a:r>
            <a:r>
              <a:rPr lang="en-IN" dirty="0" err="1"/>
              <a:t>Jingwen</a:t>
            </a:r>
            <a:r>
              <a:rPr lang="en-IN" dirty="0"/>
              <a:t> Li, Lei Huang, and Changping Liu. Online adaptive learning for multi-camera people counting. 2012. </a:t>
            </a:r>
          </a:p>
          <a:p>
            <a:r>
              <a:rPr lang="en-IN" dirty="0"/>
              <a:t>[6] </a:t>
            </a:r>
            <a:r>
              <a:rPr lang="en-IN" dirty="0" err="1"/>
              <a:t>Jingwen</a:t>
            </a:r>
            <a:r>
              <a:rPr lang="en-IN" dirty="0"/>
              <a:t> Li, Lei Huang, and Changping Liu. People counting across multiple cameras for intelligent video surveillance. 2012. </a:t>
            </a:r>
          </a:p>
          <a:p>
            <a:r>
              <a:rPr lang="en-IN" dirty="0"/>
              <a:t>[7] Masoumeh </a:t>
            </a:r>
            <a:r>
              <a:rPr lang="en-IN" dirty="0" err="1"/>
              <a:t>Poormehdi</a:t>
            </a:r>
            <a:r>
              <a:rPr lang="en-IN" dirty="0"/>
              <a:t> </a:t>
            </a:r>
            <a:r>
              <a:rPr lang="en-IN" dirty="0" err="1"/>
              <a:t>Ghaemmoghami</a:t>
            </a:r>
            <a:r>
              <a:rPr lang="en-IN" dirty="0"/>
              <a:t>. Tracking of humans in video stream using </a:t>
            </a:r>
            <a:r>
              <a:rPr lang="en-IN" dirty="0" err="1"/>
              <a:t>lstm</a:t>
            </a:r>
            <a:r>
              <a:rPr lang="en-IN" dirty="0"/>
              <a:t> recurrent neural network. 2017. </a:t>
            </a:r>
          </a:p>
          <a:p>
            <a:r>
              <a:rPr lang="en-IN" dirty="0"/>
              <a:t>[8] Joseph Redmon, Santosh </a:t>
            </a:r>
            <a:r>
              <a:rPr lang="en-IN" dirty="0" err="1"/>
              <a:t>Divvala</a:t>
            </a:r>
            <a:r>
              <a:rPr lang="en-IN" dirty="0"/>
              <a:t>, Ross </a:t>
            </a:r>
            <a:r>
              <a:rPr lang="en-IN" dirty="0" err="1"/>
              <a:t>Girshick</a:t>
            </a:r>
            <a:r>
              <a:rPr lang="en-IN" dirty="0"/>
              <a:t>, and Ali Farhadi. You only look once: Unified, real-time object detection. 2015. </a:t>
            </a:r>
          </a:p>
          <a:p>
            <a:r>
              <a:rPr lang="en-IN" dirty="0"/>
              <a:t>[9] Li Tan, Xu Dong, Yuxi Ma, and </a:t>
            </a:r>
            <a:r>
              <a:rPr lang="en-IN" dirty="0" err="1"/>
              <a:t>Chongchong</a:t>
            </a:r>
            <a:r>
              <a:rPr lang="en-IN" dirty="0"/>
              <a:t> Yu. A multiple object tracking algorithm based on yolo detection. 2018.</a:t>
            </a:r>
          </a:p>
        </p:txBody>
      </p:sp>
    </p:spTree>
    <p:extLst>
      <p:ext uri="{BB962C8B-B14F-4D97-AF65-F5344CB8AC3E}">
        <p14:creationId xmlns:p14="http://schemas.microsoft.com/office/powerpoint/2010/main" val="428080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38AF6-7664-3E67-B38D-918CE69A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781" y="561480"/>
            <a:ext cx="6676337" cy="1280890"/>
          </a:xfrm>
        </p:spPr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Table of contents:</a:t>
            </a:r>
            <a:endParaRPr lang="en-I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41036B-5028-AB78-75CB-9B29DA2A3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05" y="1296444"/>
            <a:ext cx="6839211" cy="556155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2" action="ppaction://hlinksldjump"/>
              </a:rPr>
              <a:t>Task allocated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3" action="ppaction://hlinksldjump"/>
              </a:rPr>
              <a:t>Workflow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4" action="ppaction://hlinksldjump"/>
              </a:rPr>
              <a:t>Summary before prep presentation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5" action="ppaction://hlinksldjump"/>
              </a:rPr>
              <a:t>Description after prep presentation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6" action="ppaction://hlinksldjump"/>
              </a:rPr>
              <a:t>Proposed approaches 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7" action="ppaction://hlinksldjump"/>
              </a:rPr>
              <a:t>Datasets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8" action="ppaction://hlinksldjump"/>
              </a:rPr>
              <a:t>Experiments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9" action="ppaction://hlinksldjump"/>
              </a:rPr>
              <a:t>Results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10" action="ppaction://hlinksldjump"/>
              </a:rPr>
              <a:t>Conclusion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11" action="ppaction://hlinksldjump"/>
              </a:rPr>
              <a:t>Novelty Assessment</a:t>
            </a:r>
            <a:endParaRPr lang="en-IN" sz="2400" dirty="0"/>
          </a:p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  <a:hlinkClick r:id="rId12" action="ppaction://hlinksldjump"/>
              </a:rPr>
              <a:t>References </a:t>
            </a:r>
            <a:endParaRPr lang="en-IN" sz="2400" dirty="0"/>
          </a:p>
          <a:p>
            <a:pPr algn="ctr"/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endParaRPr lang="en-IN" sz="1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2AAFAA5-612E-7246-9499-8A38437C5FD9}"/>
              </a:ext>
            </a:extLst>
          </p:cNvPr>
          <p:cNvSpPr txBox="1">
            <a:spLocks/>
          </p:cNvSpPr>
          <p:nvPr/>
        </p:nvSpPr>
        <p:spPr>
          <a:xfrm>
            <a:off x="6320063" y="1810657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4585D9-EB3E-09AB-7008-8537508D5A63}"/>
              </a:ext>
            </a:extLst>
          </p:cNvPr>
          <p:cNvSpPr txBox="1">
            <a:spLocks/>
          </p:cNvSpPr>
          <p:nvPr/>
        </p:nvSpPr>
        <p:spPr>
          <a:xfrm>
            <a:off x="6420089" y="208212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366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523D3E-8780-7771-07BC-79BC7471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914" y="1538288"/>
            <a:ext cx="8915400" cy="2724845"/>
          </a:xfrm>
        </p:spPr>
        <p:txBody>
          <a:bodyPr/>
          <a:lstStyle/>
          <a:p>
            <a:r>
              <a:rPr lang="en-IN" dirty="0">
                <a:latin typeface="MV Boli" panose="02000500030200090000" pitchFamily="2" charset="0"/>
                <a:cs typeface="MV Boli" panose="02000500030200090000" pitchFamily="2" charset="0"/>
              </a:rPr>
              <a:t>Thank You for your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14509-1C90-443A-EC64-EDEE0553C80B}"/>
              </a:ext>
            </a:extLst>
          </p:cNvPr>
          <p:cNvSpPr txBox="1"/>
          <p:nvPr/>
        </p:nvSpPr>
        <p:spPr>
          <a:xfrm>
            <a:off x="2618185" y="4754880"/>
            <a:ext cx="6093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Team Name - </a:t>
            </a:r>
            <a:r>
              <a:rPr lang="en-IN" sz="1800" b="1" i="0" dirty="0">
                <a:solidFill>
                  <a:srgbClr val="4C5A73"/>
                </a:solidFill>
                <a:effectLst/>
                <a:latin typeface="MV Boli" panose="02000500030200090000" pitchFamily="2" charset="0"/>
                <a:ea typeface="HP Simplified Hans" panose="020B0500000000000000" pitchFamily="34" charset="-122"/>
                <a:cs typeface="MV Boli" panose="02000500030200090000" pitchFamily="2" charset="0"/>
              </a:rPr>
              <a:t>Pixel Pioneers</a:t>
            </a:r>
            <a:endParaRPr lang="en-IN" sz="1800" b="0" i="0" dirty="0">
              <a:solidFill>
                <a:srgbClr val="4C5A73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Team Members:</a:t>
            </a: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	</a:t>
            </a:r>
            <a:r>
              <a:rPr 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Mariyala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Venkata Sai </a:t>
            </a:r>
            <a:r>
              <a:rPr 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Mukhesh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– 22b0972</a:t>
            </a: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	Trasula Umesh Karthikeya – 22b0913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91A4FED-351E-508C-278B-1581B124B97C}"/>
              </a:ext>
            </a:extLst>
          </p:cNvPr>
          <p:cNvSpPr txBox="1">
            <a:spLocks/>
          </p:cNvSpPr>
          <p:nvPr/>
        </p:nvSpPr>
        <p:spPr>
          <a:xfrm>
            <a:off x="5886450" y="6302247"/>
            <a:ext cx="6223489" cy="5978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work is done as part of IE 643 course project.</a:t>
            </a:r>
            <a:endParaRPr lang="en-I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5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D8C4-3911-2E12-1D0A-39192892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908" y="659279"/>
            <a:ext cx="4258378" cy="618536"/>
          </a:xfrm>
        </p:spPr>
        <p:txBody>
          <a:bodyPr>
            <a:noAutofit/>
          </a:bodyPr>
          <a:lstStyle/>
          <a:p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Task allocated:</a:t>
            </a:r>
            <a:endParaRPr lang="en-IN" sz="4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B01B2-E0B4-D80A-989A-07CA5058D06D}"/>
              </a:ext>
            </a:extLst>
          </p:cNvPr>
          <p:cNvSpPr/>
          <p:nvPr/>
        </p:nvSpPr>
        <p:spPr>
          <a:xfrm>
            <a:off x="856344" y="1711849"/>
            <a:ext cx="11146971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We need to check for available datasets and need to create a dataset using publicly available movie clips.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 a model which need to detect person in movie clip.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Assign uniq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ue ids to individual persons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Need to devel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op a performance metric to measure goodness of the model’s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Need to count the unique pers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ons in the movie clip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Graphic 7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E22FC6F9-40DA-FA4D-D69A-9B0967B70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7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89BD7B-E878-FBDB-E39F-BD9014411969}"/>
              </a:ext>
            </a:extLst>
          </p:cNvPr>
          <p:cNvSpPr txBox="1">
            <a:spLocks/>
          </p:cNvSpPr>
          <p:nvPr/>
        </p:nvSpPr>
        <p:spPr>
          <a:xfrm>
            <a:off x="1520630" y="635832"/>
            <a:ext cx="2441770" cy="6551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Workflow</a:t>
            </a:r>
            <a:endParaRPr lang="en-IN" sz="4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5" name="Graphic 4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97B3D52-A76F-2EDC-E4AE-161E8D48A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49952D-1B70-D515-8923-2117E30DF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3" y="100208"/>
            <a:ext cx="7138321" cy="66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8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2AFB04-6591-8A73-DDE7-F02EE666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907" y="659279"/>
            <a:ext cx="7430307" cy="61853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Summary Of Work before the prep presentation</a:t>
            </a:r>
            <a:endParaRPr lang="en-IN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5" name="Graphic 4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1A31102-453B-2350-63D2-1086A8281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D2C519-3243-FF0D-4BA6-3897B6D3270F}"/>
              </a:ext>
            </a:extLst>
          </p:cNvPr>
          <p:cNvSpPr txBox="1">
            <a:spLocks/>
          </p:cNvSpPr>
          <p:nvPr/>
        </p:nvSpPr>
        <p:spPr>
          <a:xfrm>
            <a:off x="1057276" y="1562099"/>
            <a:ext cx="10729912" cy="508158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Compared the detection performance of </a:t>
            </a:r>
            <a:r>
              <a:rPr lang="en-US" sz="2200" dirty="0" err="1">
                <a:latin typeface="MV Boli" panose="02000500030200090000" pitchFamily="2" charset="0"/>
                <a:cs typeface="MV Boli" panose="02000500030200090000" pitchFamily="2" charset="0"/>
              </a:rPr>
              <a:t>Detectron</a:t>
            </a:r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 and YOLO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Selected YOLO as the final detection model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Unable to track unique IDs for individual persons in video sequences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Researched a few papers for tracking object in a video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Considered integrating YOLO with LSTM for object tracking purposes</a:t>
            </a:r>
          </a:p>
          <a:p>
            <a:r>
              <a:rPr lang="en-IN" sz="2200" dirty="0">
                <a:latin typeface="MV Boli" panose="02000500030200090000" pitchFamily="2" charset="0"/>
                <a:cs typeface="MV Boli" panose="02000500030200090000" pitchFamily="2" charset="0"/>
              </a:rPr>
              <a:t>Defined quantitative metrics for evaluation</a:t>
            </a:r>
            <a:endParaRPr lang="en-US" sz="22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Utilized a basic dataset without occlusions or complex poses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Planned to create an interface using Flask, Python, HTML, and JavaScript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Couldn’t assign re-ID for the same person if a person appears and disappears then re-appears again</a:t>
            </a:r>
            <a:endParaRPr lang="en-IN" sz="2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5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C8A3-F480-E9CA-D663-2CF12B0B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728BAB-8E2E-D0C1-9182-A9CDBC0A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805" y="701457"/>
            <a:ext cx="7459409" cy="57635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Description of work done after prep presentation</a:t>
            </a:r>
            <a:endParaRPr lang="en-IN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5" name="Graphic 4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9DFDFAF-9C6B-AFEE-0441-C95EB04B4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40527B-D679-6E5D-B03A-F7687ADECB4C}"/>
              </a:ext>
            </a:extLst>
          </p:cNvPr>
          <p:cNvSpPr txBox="1">
            <a:spLocks/>
          </p:cNvSpPr>
          <p:nvPr/>
        </p:nvSpPr>
        <p:spPr>
          <a:xfrm>
            <a:off x="1057276" y="1562099"/>
            <a:ext cx="10729912" cy="508158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Achieved stable bounding box detection for persons in videos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Successfully assigned and tracked unique IDs for individuals in video sequences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Updated measurement metrics to prevent negative values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Decided to use </a:t>
            </a:r>
            <a:r>
              <a:rPr lang="en-US" sz="2200" dirty="0" err="1">
                <a:latin typeface="MV Boli" panose="02000500030200090000" pitchFamily="2" charset="0"/>
                <a:cs typeface="MV Boli" panose="02000500030200090000" pitchFamily="2" charset="0"/>
              </a:rPr>
              <a:t>gradio</a:t>
            </a:r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 instead of Flask, Python, HTML, and JavaScript for the interface.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Fine-tuned the initial YOLOv11 model using a more complex dataset with 5,822 images for </a:t>
            </a:r>
            <a:r>
              <a:rPr lang="en-US" sz="2200" dirty="0" err="1">
                <a:latin typeface="MV Boli" panose="02000500030200090000" pitchFamily="2" charset="0"/>
                <a:cs typeface="MV Boli" panose="02000500030200090000" pitchFamily="2" charset="0"/>
              </a:rPr>
              <a:t>bothtraining</a:t>
            </a:r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 and testing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Implemented tracking algorithms such as DEEP SORT and BOT SORT, replacing LSTM for im-proved efficiency and accuracy</a:t>
            </a:r>
          </a:p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Developed the interface and integrated the fine-tuned YOLOv11 model with DEEP SORT to complete the final pipeline</a:t>
            </a:r>
          </a:p>
        </p:txBody>
      </p:sp>
    </p:spTree>
    <p:extLst>
      <p:ext uri="{BB962C8B-B14F-4D97-AF65-F5344CB8AC3E}">
        <p14:creationId xmlns:p14="http://schemas.microsoft.com/office/powerpoint/2010/main" val="246863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978439-2421-F374-B9E5-5C4E8AAB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726509"/>
            <a:ext cx="7459409" cy="57635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Proposed approach or approaches</a:t>
            </a:r>
            <a:endParaRPr lang="en-IN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Graphic 3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91EC8EC-1079-7CCF-9A97-E4ED3364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34752-DD4F-2D44-27A2-2DFACFD68063}"/>
              </a:ext>
            </a:extLst>
          </p:cNvPr>
          <p:cNvSpPr txBox="1">
            <a:spLocks/>
          </p:cNvSpPr>
          <p:nvPr/>
        </p:nvSpPr>
        <p:spPr>
          <a:xfrm>
            <a:off x="2041744" y="1374209"/>
            <a:ext cx="7690979" cy="23334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Human Detection:</a:t>
            </a:r>
          </a:p>
          <a:p>
            <a:pPr lvl="1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Compared performance of YOLO and Detectron2</a:t>
            </a:r>
          </a:p>
          <a:p>
            <a:pPr lvl="1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Used YOLO v11 pre-trained model</a:t>
            </a:r>
          </a:p>
          <a:p>
            <a:pPr lvl="1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Fine tuned with an image dataset of humans</a:t>
            </a:r>
          </a:p>
          <a:p>
            <a:pPr lvl="1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After fine tuning could detect the cases of occlusions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27543-2B8C-7997-B866-E3F6E2997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13" y="3995801"/>
            <a:ext cx="3838926" cy="2157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44060-06DC-CEF1-6711-2071237BB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82" y="4033380"/>
            <a:ext cx="3967991" cy="2229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63B673-BE8D-33A2-568D-33064439BBD7}"/>
              </a:ext>
            </a:extLst>
          </p:cNvPr>
          <p:cNvSpPr txBox="1"/>
          <p:nvPr/>
        </p:nvSpPr>
        <p:spPr>
          <a:xfrm>
            <a:off x="2430049" y="6400800"/>
            <a:ext cx="27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V Boli" panose="02000500030200090000" pitchFamily="2" charset="0"/>
                <a:cs typeface="MV Boli" panose="02000500030200090000" pitchFamily="2" charset="0"/>
              </a:rPr>
              <a:t>Before fine tuning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142121-B53F-78D9-507B-A7D4F21AC8C3}"/>
              </a:ext>
            </a:extLst>
          </p:cNvPr>
          <p:cNvSpPr txBox="1"/>
          <p:nvPr/>
        </p:nvSpPr>
        <p:spPr>
          <a:xfrm>
            <a:off x="7906011" y="6227522"/>
            <a:ext cx="27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V Boli" panose="02000500030200090000" pitchFamily="2" charset="0"/>
                <a:cs typeface="MV Boli" panose="02000500030200090000" pitchFamily="2" charset="0"/>
              </a:rPr>
              <a:t>After fine tuning</a:t>
            </a:r>
          </a:p>
        </p:txBody>
      </p:sp>
    </p:spTree>
    <p:extLst>
      <p:ext uri="{BB962C8B-B14F-4D97-AF65-F5344CB8AC3E}">
        <p14:creationId xmlns:p14="http://schemas.microsoft.com/office/powerpoint/2010/main" val="9954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5FD6C-7B88-2C6B-0003-2DA3B2C4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3101ACA-E1AF-5310-3250-CB7807DE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726509"/>
            <a:ext cx="7459409" cy="57635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Proposed approach or approaches</a:t>
            </a:r>
            <a:endParaRPr lang="en-IN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Graphic 3" descr="Robo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138D2663-129A-1F70-7A55-F34906F8E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pic>
        <p:nvPicPr>
          <p:cNvPr id="6" name="deep">
            <a:hlinkClick r:id="" action="ppaction://media"/>
            <a:extLst>
              <a:ext uri="{FF2B5EF4-FFF2-40B4-BE49-F238E27FC236}">
                <a16:creationId xmlns:a16="http://schemas.microsoft.com/office/drawing/2014/main" id="{14EBF4FF-A2ED-A2D9-0FBF-4BA08B5688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84165" y="3956324"/>
            <a:ext cx="4289468" cy="2412826"/>
          </a:xfrm>
          <a:prstGeom prst="rect">
            <a:avLst/>
          </a:prstGeom>
        </p:spPr>
      </p:pic>
      <p:pic>
        <p:nvPicPr>
          <p:cNvPr id="8" name="bot">
            <a:hlinkClick r:id="" action="ppaction://media"/>
            <a:extLst>
              <a:ext uri="{FF2B5EF4-FFF2-40B4-BE49-F238E27FC236}">
                <a16:creationId xmlns:a16="http://schemas.microsoft.com/office/drawing/2014/main" id="{E8D52B92-5051-A0FC-1B49-17503E666B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78278" y="3974329"/>
            <a:ext cx="4310346" cy="2424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5B3B7F-A468-3D85-7655-8DB6D1F87FB9}"/>
              </a:ext>
            </a:extLst>
          </p:cNvPr>
          <p:cNvSpPr txBox="1"/>
          <p:nvPr/>
        </p:nvSpPr>
        <p:spPr>
          <a:xfrm>
            <a:off x="8244213" y="6476142"/>
            <a:ext cx="162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V Boli" panose="02000500030200090000" pitchFamily="2" charset="0"/>
                <a:cs typeface="MV Boli" panose="02000500030200090000" pitchFamily="2" charset="0"/>
              </a:rPr>
              <a:t>Deep SORT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73697-0BCC-264A-71D0-78D2BCEAD4BF}"/>
              </a:ext>
            </a:extLst>
          </p:cNvPr>
          <p:cNvSpPr txBox="1"/>
          <p:nvPr/>
        </p:nvSpPr>
        <p:spPr>
          <a:xfrm>
            <a:off x="2745287" y="6488668"/>
            <a:ext cx="14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V Boli" panose="02000500030200090000" pitchFamily="2" charset="0"/>
                <a:cs typeface="MV Boli" panose="02000500030200090000" pitchFamily="2" charset="0"/>
              </a:rPr>
              <a:t>BOT SORT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412D630-2B1C-31D7-A9D4-C3793D6FAFD1}"/>
              </a:ext>
            </a:extLst>
          </p:cNvPr>
          <p:cNvSpPr txBox="1">
            <a:spLocks/>
          </p:cNvSpPr>
          <p:nvPr/>
        </p:nvSpPr>
        <p:spPr>
          <a:xfrm>
            <a:off x="2194144" y="1376296"/>
            <a:ext cx="7690979" cy="23334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Human Tracking:</a:t>
            </a:r>
          </a:p>
          <a:p>
            <a:pPr lvl="1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Avoided LSTM approach due to its computational cost</a:t>
            </a:r>
          </a:p>
          <a:p>
            <a:pPr lvl="1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Used tracking algorithms like DEEP SORT, BOT SORT</a:t>
            </a:r>
          </a:p>
          <a:p>
            <a:pPr lvl="1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DEEP SORT can also handle case of RE-ID</a:t>
            </a:r>
          </a:p>
          <a:p>
            <a:pPr lvl="1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These are faster and efficient than LSTM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5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  <p:bldP spid="10" grpId="0"/>
      <p:bldP spid="11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1CBC-2D79-555D-77C8-6F58337E7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7A31E7-CD54-B39E-08D7-20067B83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726509"/>
            <a:ext cx="7459409" cy="57635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Proposed approach or approaches</a:t>
            </a:r>
            <a:endParaRPr lang="en-IN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Graphic 3" descr="Robo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6BAF906-EC1C-49DD-A18F-82F9112A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5114" y="127000"/>
            <a:ext cx="758371" cy="75837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A3D3938-B3D0-2000-303D-6267A57B899D}"/>
              </a:ext>
            </a:extLst>
          </p:cNvPr>
          <p:cNvSpPr txBox="1">
            <a:spLocks/>
          </p:cNvSpPr>
          <p:nvPr/>
        </p:nvSpPr>
        <p:spPr>
          <a:xfrm>
            <a:off x="1039663" y="1173793"/>
            <a:ext cx="4221269" cy="52771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MV Boli" panose="02000500030200090000" pitchFamily="2" charset="0"/>
                <a:cs typeface="MV Boli" panose="02000500030200090000" pitchFamily="2" charset="0"/>
              </a:rPr>
              <a:t>YOLO v11 Architecture:</a:t>
            </a:r>
          </a:p>
          <a:p>
            <a:pPr lvl="1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It mainly contains three fundamental components backbone, neck and head</a:t>
            </a:r>
          </a:p>
          <a:p>
            <a:pPr lvl="1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Backbone acts as the primary feature extractor, utilizing convolutional neural networks to transform raw image data into multi-scale feature maps</a:t>
            </a:r>
          </a:p>
          <a:p>
            <a:pPr lvl="1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The neck component acts as an intermediate processing stage, employing specialized layers to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aggre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-gate and enhance feature representation</a:t>
            </a:r>
          </a:p>
          <a:p>
            <a:pPr lvl="1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The head is designed to adaptively adjust to image complexity, utilizing a multi-scale detection strategy</a:t>
            </a:r>
          </a:p>
          <a:p>
            <a:pPr lvl="1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It uses C3k2 blocks for faster processing and parameter efficiency </a:t>
            </a:r>
          </a:p>
          <a:p>
            <a:pPr lvl="1"/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he Cross Stage Partial with Spatial Attention (C2PSA) block improve accuracy, C3k2 block reduce complexity making perfect choice for our project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4A7F18-3143-753E-ABB6-BCA6C722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16" y="1782481"/>
            <a:ext cx="66675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8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969</TotalTime>
  <Words>1636</Words>
  <Application>Microsoft Office PowerPoint</Application>
  <PresentationFormat>Widescreen</PresentationFormat>
  <Paragraphs>154</Paragraphs>
  <Slides>20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MV Boli</vt:lpstr>
      <vt:lpstr>Wingdings 3</vt:lpstr>
      <vt:lpstr>Wisp</vt:lpstr>
      <vt:lpstr>Developing tool for detecting and counting unique people or characters in a movie clip.</vt:lpstr>
      <vt:lpstr>Table of contents:</vt:lpstr>
      <vt:lpstr>Task allocated:</vt:lpstr>
      <vt:lpstr>PowerPoint Presentation</vt:lpstr>
      <vt:lpstr>Summary Of Work before the prep presentation</vt:lpstr>
      <vt:lpstr>Description of work done after prep presentation</vt:lpstr>
      <vt:lpstr>Proposed approach or approaches</vt:lpstr>
      <vt:lpstr>Proposed approach or approaches</vt:lpstr>
      <vt:lpstr>Proposed approach or approaches</vt:lpstr>
      <vt:lpstr>Datasets - COCO Dataset </vt:lpstr>
      <vt:lpstr>Datasets - Custom 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Trasula Umesh Karthikeya</dc:creator>
  <cp:lastModifiedBy>Trasula Umesh Karthikeya</cp:lastModifiedBy>
  <cp:revision>18</cp:revision>
  <dcterms:created xsi:type="dcterms:W3CDTF">2024-09-24T10:09:32Z</dcterms:created>
  <dcterms:modified xsi:type="dcterms:W3CDTF">2024-11-03T07:18:47Z</dcterms:modified>
</cp:coreProperties>
</file>